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1"/>
  </p:notesMasterIdLst>
  <p:handoutMasterIdLst>
    <p:handoutMasterId r:id="rId42"/>
  </p:handoutMasterIdLst>
  <p:sldIdLst>
    <p:sldId id="455" r:id="rId2"/>
    <p:sldId id="478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73" r:id="rId15"/>
    <p:sldId id="469" r:id="rId16"/>
    <p:sldId id="471" r:id="rId17"/>
    <p:sldId id="491" r:id="rId18"/>
    <p:sldId id="497" r:id="rId19"/>
    <p:sldId id="472" r:id="rId20"/>
    <p:sldId id="474" r:id="rId21"/>
    <p:sldId id="475" r:id="rId22"/>
    <p:sldId id="476" r:id="rId23"/>
    <p:sldId id="480" r:id="rId24"/>
    <p:sldId id="481" r:id="rId25"/>
    <p:sldId id="494" r:id="rId26"/>
    <p:sldId id="484" r:id="rId27"/>
    <p:sldId id="482" r:id="rId28"/>
    <p:sldId id="483" r:id="rId29"/>
    <p:sldId id="485" r:id="rId30"/>
    <p:sldId id="486" r:id="rId31"/>
    <p:sldId id="487" r:id="rId32"/>
    <p:sldId id="495" r:id="rId33"/>
    <p:sldId id="496" r:id="rId34"/>
    <p:sldId id="488" r:id="rId35"/>
    <p:sldId id="489" r:id="rId36"/>
    <p:sldId id="492" r:id="rId37"/>
    <p:sldId id="490" r:id="rId38"/>
    <p:sldId id="493" r:id="rId39"/>
    <p:sldId id="453" r:id="rId4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810"/>
    <a:srgbClr val="FDBE24"/>
    <a:srgbClr val="FA661C"/>
    <a:srgbClr val="90BDDB"/>
    <a:srgbClr val="335FFA"/>
    <a:srgbClr val="349A97"/>
    <a:srgbClr val="2C92B6"/>
    <a:srgbClr val="489542"/>
    <a:srgbClr val="545454"/>
    <a:srgbClr val="759CB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133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-1128" y="-104"/>
      </p:cViewPr>
      <p:guideLst>
        <p:guide orient="horz" pos="307"/>
        <p:guide orient="horz" pos="3053"/>
        <p:guide pos="2741"/>
        <p:guide pos="2453"/>
        <p:guide pos="5558"/>
        <p:guide pos="3998"/>
      </p:guideLst>
    </p:cSldViewPr>
  </p:slideViewPr>
  <p:outlineViewPr>
    <p:cViewPr>
      <p:scale>
        <a:sx n="33" d="100"/>
        <a:sy n="33" d="100"/>
      </p:scale>
      <p:origin x="0" y="3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5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packrat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4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Jerry David, checks</a:t>
            </a:r>
            <a:r>
              <a:rPr lang="en-US" baseline="0" dirty="0" smtClean="0"/>
              <a:t> several seconds to 15-20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0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 use remote farm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8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 Johnson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at a time</a:t>
            </a:r>
          </a:p>
          <a:p>
            <a:r>
              <a:rPr lang="en-US" dirty="0" smtClean="0"/>
              <a:t>up to 10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Circa 2000?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there: </a:t>
            </a:r>
            <a:r>
              <a:rPr lang="en-US" baseline="0" dirty="0" err="1" smtClean="0"/>
              <a:t>mssh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mscp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86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</a:t>
            </a:r>
            <a:r>
              <a:rPr lang="en-US" baseline="0" dirty="0" smtClean="0"/>
              <a:t> shared, local 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RHEL OS</a:t>
            </a:r>
          </a:p>
          <a:p>
            <a:r>
              <a:rPr lang="en-US" dirty="0" err="1" smtClean="0"/>
              <a:t>Automount</a:t>
            </a:r>
            <a:r>
              <a:rPr lang="en-US" dirty="0" smtClean="0"/>
              <a:t>,</a:t>
            </a:r>
            <a:r>
              <a:rPr lang="en-US" baseline="0" dirty="0" smtClean="0"/>
              <a:t> join AD, set up for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401D93A-7635-4EB8-9AA1-7CD4900B39A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0163" y="241300"/>
            <a:ext cx="6975476" cy="3924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10" y="4305823"/>
            <a:ext cx="6115879" cy="4183693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8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xmlns:p14="http://schemas.microsoft.com/office/powerpoint/2010/main"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320675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046" y="228600"/>
            <a:ext cx="7769834" cy="6286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0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Relationship Id="rId4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19" r:id="rId2"/>
    <p:sldLayoutId id="2147483875" r:id="rId3"/>
    <p:sldLayoutId id="2147483877" r:id="rId4"/>
    <p:sldLayoutId id="2147483876" r:id="rId5"/>
    <p:sldLayoutId id="2147483878" r:id="rId6"/>
    <p:sldLayoutId id="2147483881" r:id="rId7"/>
    <p:sldLayoutId id="2147483880" r:id="rId8"/>
    <p:sldLayoutId id="2147483905" r:id="rId9"/>
    <p:sldLayoutId id="2147483906" r:id="rId10"/>
    <p:sldLayoutId id="2147483879" r:id="rId11"/>
    <p:sldLayoutId id="2147483883" r:id="rId12"/>
    <p:sldLayoutId id="2147483886" r:id="rId13"/>
    <p:sldLayoutId id="2147483887" r:id="rId14"/>
    <p:sldLayoutId id="2147483884" r:id="rId15"/>
    <p:sldLayoutId id="2147483885" r:id="rId16"/>
    <p:sldLayoutId id="2147483907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917" r:id="rId23"/>
    <p:sldLayoutId id="2147483918" r:id="rId24"/>
    <p:sldLayoutId id="2147483895" r:id="rId25"/>
    <p:sldLayoutId id="2147483871" r:id="rId26"/>
    <p:sldLayoutId id="2147483898" r:id="rId27"/>
    <p:sldLayoutId id="2147483908" r:id="rId28"/>
    <p:sldLayoutId id="2147483909" r:id="rId29"/>
    <p:sldLayoutId id="2147483910" r:id="rId30"/>
    <p:sldLayoutId id="2147483911" r:id="rId31"/>
    <p:sldLayoutId id="2147483914" r:id="rId32"/>
    <p:sldLayoutId id="2147483896" r:id="rId33"/>
    <p:sldLayoutId id="2147483912" r:id="rId34"/>
    <p:sldLayoutId id="2147483913" r:id="rId35"/>
    <p:sldLayoutId id="2147483897" r:id="rId36"/>
    <p:sldLayoutId id="2147483920" r:id="rId37"/>
    <p:sldLayoutId id="2147483922" r:id="rId38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skbrand@cisco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skbrand@cisco.co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Faster Builds and Tests with Electric Accelerator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chemeClr val="accent3">
                    <a:lumMod val="75000"/>
                  </a:schemeClr>
                </a:solidFill>
              </a:rPr>
              <a:t>Eliminate the Wait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Steve Bower, IT Solutions Architect, Cisco Systems</a:t>
            </a:r>
            <a:endParaRPr lang="en-US" dirty="0">
              <a:latin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hlinkClick r:id="rId3"/>
              </a:rPr>
              <a:t>sbower@cisco.com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October 20, 2015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" y="453685"/>
            <a:ext cx="508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85" y="87093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Cisco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192" y="1073150"/>
            <a:ext cx="5432683" cy="3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mrsh, mrcp</a:t>
            </a:r>
          </a:p>
          <a:p>
            <a:r>
              <a:rPr lang="en-US" dirty="0" smtClean="0"/>
              <a:t>Now in Perl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Re-implement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99" y="650969"/>
            <a:ext cx="2945906" cy="38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10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Growth…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04721"/>
              </p:ext>
            </p:extLst>
          </p:nvPr>
        </p:nvGraphicFramePr>
        <p:xfrm>
          <a:off x="831539" y="1624686"/>
          <a:ext cx="7424692" cy="2574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346"/>
                <a:gridCol w="3712346"/>
              </a:tblGrid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Systems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Parallelism</a:t>
                      </a:r>
                      <a:endParaRPr lang="en-US" sz="3600" dirty="0"/>
                    </a:p>
                  </a:txBody>
                  <a:tcPr/>
                </a:tc>
              </a:tr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1,000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20-50</a:t>
                      </a:r>
                    </a:p>
                  </a:txBody>
                  <a:tcPr/>
                </a:tc>
              </a:tr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7,500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100-300</a:t>
                      </a:r>
                      <a:endParaRPr lang="en-US" sz="3600" dirty="0"/>
                    </a:p>
                  </a:txBody>
                  <a:tcPr/>
                </a:tc>
              </a:tr>
              <a:tr h="65421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20,000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1000+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296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From Sun servers</a:t>
            </a:r>
          </a:p>
          <a:p>
            <a:r>
              <a:rPr lang="en-US" dirty="0" smtClean="0"/>
              <a:t>to Linux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Development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2427514"/>
            <a:ext cx="5622471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99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Aurora Project</a:t>
            </a:r>
          </a:p>
          <a:p>
            <a:endParaRPr lang="en-US" dirty="0"/>
          </a:p>
          <a:p>
            <a:r>
              <a:rPr lang="en-US" dirty="0" smtClean="0"/>
              <a:t>Fuels the growth!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2144485"/>
            <a:ext cx="4713514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4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On-demand development VMs</a:t>
            </a:r>
          </a:p>
          <a:p>
            <a:r>
              <a:rPr lang="en-US" dirty="0" smtClean="0"/>
              <a:t>Automatic integration</a:t>
            </a:r>
          </a:p>
          <a:p>
            <a:r>
              <a:rPr lang="en-US" dirty="0" smtClean="0"/>
              <a:t>Flexible storage (/</a:t>
            </a:r>
            <a:r>
              <a:rPr lang="en-US" dirty="0" err="1" smtClean="0"/>
              <a:t>nobackup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Aurora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3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85" y="57150"/>
            <a:ext cx="8580924" cy="6286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Aurora Service Architecture</a:t>
            </a:r>
          </a:p>
        </p:txBody>
      </p:sp>
      <p:sp>
        <p:nvSpPr>
          <p:cNvPr id="35" name="Bent-Up Arrow 34"/>
          <p:cNvSpPr/>
          <p:nvPr/>
        </p:nvSpPr>
        <p:spPr bwMode="auto">
          <a:xfrm>
            <a:off x="3358056" y="3095850"/>
            <a:ext cx="1026774" cy="928577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40194" y="1010083"/>
            <a:ext cx="212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Start Developing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0" y="1010083"/>
            <a:ext cx="1401933" cy="10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289638" y="1442019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Request </a:t>
            </a:r>
          </a:p>
          <a:p>
            <a:pPr algn="l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System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694974" y="3202834"/>
            <a:ext cx="1659654" cy="12725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extrusionH="19050" prstMaterial="dkEdge">
            <a:bevelT w="190500" h="38100"/>
          </a:sp3d>
        </p:spPr>
        <p:txBody>
          <a:bodyPr vert="horz" wrap="square" lIns="82124" tIns="182880" rIns="82124" bIns="41061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Config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Mgmt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db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9" name="Trapezoid 28"/>
          <p:cNvSpPr/>
          <p:nvPr/>
        </p:nvSpPr>
        <p:spPr bwMode="auto">
          <a:xfrm>
            <a:off x="11" y="1736496"/>
            <a:ext cx="2285999" cy="887066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dkEdge">
            <a:bevelT w="190500" h="38100"/>
          </a:sp3d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Cisco </a:t>
            </a:r>
          </a:p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Workplace </a:t>
            </a:r>
          </a:p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Portal Web UI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8293" y="973803"/>
            <a:ext cx="3675708" cy="4462498"/>
          </a:xfrm>
          <a:prstGeom prst="rect">
            <a:avLst/>
          </a:prstGeom>
        </p:spPr>
      </p:pic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6371274" y="1210337"/>
            <a:ext cx="2192655" cy="10287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etal"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Virtual </a:t>
            </a:r>
          </a:p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Development</a:t>
            </a:r>
          </a:p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System</a:t>
            </a:r>
            <a:endParaRPr lang="en-US" sz="1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5753102" y="2397873"/>
            <a:ext cx="3124199" cy="98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Cisco Unified Computing System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(UCS) Virtual Infrastructure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6419851" y="3431606"/>
            <a:ext cx="2080260" cy="1057873"/>
            <a:chOff x="6997700" y="4979507"/>
            <a:chExt cx="2080260" cy="1410497"/>
          </a:xfrm>
          <a:solidFill>
            <a:schemeClr val="accent4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Flowchart: Magnetic Disk 38"/>
            <p:cNvSpPr/>
            <p:nvPr/>
          </p:nvSpPr>
          <p:spPr bwMode="auto">
            <a:xfrm>
              <a:off x="7454900" y="54367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Flowchart: Magnetic Disk 37"/>
            <p:cNvSpPr/>
            <p:nvPr/>
          </p:nvSpPr>
          <p:spPr bwMode="auto">
            <a:xfrm>
              <a:off x="7302500" y="52843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Flowchart: Magnetic Disk 36"/>
            <p:cNvSpPr/>
            <p:nvPr/>
          </p:nvSpPr>
          <p:spPr bwMode="auto">
            <a:xfrm>
              <a:off x="7150100" y="51319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Flowchart: Magnetic Disk 26"/>
            <p:cNvSpPr/>
            <p:nvPr/>
          </p:nvSpPr>
          <p:spPr bwMode="auto">
            <a:xfrm>
              <a:off x="6997700" y="49795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charset="0"/>
                </a:rPr>
                <a:t>Storage</a:t>
              </a:r>
            </a:p>
          </p:txBody>
        </p:sp>
      </p:grpSp>
      <p:sp>
        <p:nvSpPr>
          <p:cNvPr id="34" name="Trapezoid 33"/>
          <p:cNvSpPr/>
          <p:nvPr/>
        </p:nvSpPr>
        <p:spPr bwMode="auto">
          <a:xfrm>
            <a:off x="2506311" y="2383442"/>
            <a:ext cx="3237884" cy="712408"/>
          </a:xfrm>
          <a:prstGeom prst="trapezoid">
            <a:avLst/>
          </a:prstGeom>
          <a:solidFill>
            <a:srgbClr val="66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 extrusionH="95250" prstMaterial="matte">
            <a:bevelT w="190500" h="38100"/>
          </a:sp3d>
        </p:spPr>
        <p:txBody>
          <a:bodyPr vert="horz" wrap="square" lIns="82124" tIns="41061" rIns="82124" bIns="41061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Cisco Orchestration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</a:rPr>
              <a:t>Management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Bent-Up Arrow 35"/>
          <p:cNvSpPr/>
          <p:nvPr/>
        </p:nvSpPr>
        <p:spPr bwMode="auto">
          <a:xfrm rot="5400000">
            <a:off x="5357665" y="1384266"/>
            <a:ext cx="897552" cy="1129666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Line 33"/>
          <p:cNvSpPr>
            <a:spLocks noChangeShapeType="1"/>
          </p:cNvSpPr>
          <p:nvPr/>
        </p:nvSpPr>
        <p:spPr bwMode="auto">
          <a:xfrm>
            <a:off x="1371611" y="1351136"/>
            <a:ext cx="4999664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Bent-Up Arrow 24"/>
          <p:cNvSpPr>
            <a:spLocks/>
          </p:cNvSpPr>
          <p:nvPr/>
        </p:nvSpPr>
        <p:spPr bwMode="auto">
          <a:xfrm rot="5400000">
            <a:off x="4976719" y="2703447"/>
            <a:ext cx="1057464" cy="1828800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Bent-Up Arrow 47"/>
          <p:cNvSpPr/>
          <p:nvPr/>
        </p:nvSpPr>
        <p:spPr bwMode="auto">
          <a:xfrm rot="5400000">
            <a:off x="407628" y="2852827"/>
            <a:ext cx="1510068" cy="1077436"/>
          </a:xfrm>
          <a:prstGeom prst="bentUpArrow">
            <a:avLst>
              <a:gd name="adj1" fmla="val 24039"/>
              <a:gd name="adj2" fmla="val 25000"/>
              <a:gd name="adj3" fmla="val 37086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68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  <p:bldP spid="40" grpId="0"/>
      <p:bldP spid="30" grpId="0" animBg="1"/>
      <p:bldP spid="29" grpId="0" animBg="1"/>
      <p:bldP spid="8212" grpId="0" animBg="1"/>
      <p:bldP spid="8215" grpId="0"/>
      <p:bldP spid="34" grpId="0" animBg="1"/>
      <p:bldP spid="36" grpId="0" animBg="1"/>
      <p:bldP spid="36" grpId="1" animBg="1"/>
      <p:bldP spid="49" grpId="0" animBg="1"/>
      <p:bldP spid="25" grpId="0" animBg="1"/>
      <p:bldP spid="48" grpId="0" animBg="1"/>
      <p:bldP spid="4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Flexible environment</a:t>
            </a:r>
          </a:p>
          <a:p>
            <a:r>
              <a:rPr lang="en-US" dirty="0" smtClean="0"/>
              <a:t>Increased density</a:t>
            </a:r>
          </a:p>
          <a:p>
            <a:r>
              <a:rPr lang="en-US" dirty="0" smtClean="0"/>
              <a:t>Reduced footprint</a:t>
            </a:r>
          </a:p>
          <a:p>
            <a:r>
              <a:rPr lang="en-US" dirty="0" smtClean="0"/>
              <a:t>Faster 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Aurora Benefits</a:t>
            </a:r>
            <a:endParaRPr lang="en-US" dirty="0"/>
          </a:p>
        </p:txBody>
      </p:sp>
      <p:pic>
        <p:nvPicPr>
          <p:cNvPr id="7170" name="Picture 2" descr="C:\Users\sbower\AppData\Local\Microsoft\Windows\Temporary Internet Files\Content.IE5\F00DWRZ3\Thumb-up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58" y="823717"/>
            <a:ext cx="3345696" cy="36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5400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for speed…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9" y="2571750"/>
            <a:ext cx="5117461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9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36" lvl="1">
              <a:spcBef>
                <a:spcPts val="1110"/>
              </a:spcBef>
            </a:pPr>
            <a:r>
              <a:rPr lang="en-US" sz="3600" dirty="0" err="1"/>
              <a:t>Vaxes</a:t>
            </a:r>
            <a:r>
              <a:rPr lang="en-US" sz="3600" dirty="0"/>
              <a:t>™! (</a:t>
            </a:r>
            <a:r>
              <a:rPr lang="en-US" sz="3600" dirty="0" err="1"/>
              <a:t>Vaxen</a:t>
            </a:r>
            <a:r>
              <a:rPr lang="en-US" sz="3600" dirty="0" smtClean="0"/>
              <a:t>?)</a:t>
            </a:r>
          </a:p>
          <a:p>
            <a:pPr marL="57136" lvl="1">
              <a:spcBef>
                <a:spcPts val="1110"/>
              </a:spcBef>
            </a:pPr>
            <a:endParaRPr lang="en-US" sz="3600" dirty="0" smtClean="0"/>
          </a:p>
          <a:p>
            <a:pPr marL="57136" lvl="1">
              <a:spcBef>
                <a:spcPts val="1110"/>
              </a:spcBef>
            </a:pPr>
            <a:r>
              <a:rPr lang="en-US" sz="3600" dirty="0"/>
              <a:t>Ultrix™</a:t>
            </a:r>
            <a:r>
              <a:rPr lang="en-US" sz="3600" dirty="0" smtClean="0"/>
              <a:t>!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Do You Remember…</a:t>
            </a:r>
            <a:endParaRPr lang="en-US" dirty="0"/>
          </a:p>
        </p:txBody>
      </p:sp>
      <p:pic>
        <p:nvPicPr>
          <p:cNvPr id="6147" name="Picture 3" descr="C:\Users\sbower\AppData\Local\Microsoft\Windows\Temporary Internet Files\Content.IE5\F00DWRZ3\paro-AL-old-man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34" y="932056"/>
            <a:ext cx="2072165" cy="32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495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Emake</a:t>
            </a:r>
            <a:r>
              <a:rPr lang="en-US" dirty="0" smtClean="0"/>
              <a:t> build times</a:t>
            </a:r>
            <a:endParaRPr lang="en-US" dirty="0"/>
          </a:p>
        </p:txBody>
      </p:sp>
      <p:pic>
        <p:nvPicPr>
          <p:cNvPr id="4" name="Picture 3" descr="btimes.png"/>
          <p:cNvPicPr>
            <a:picLocks noChangeAspect="1"/>
          </p:cNvPicPr>
          <p:nvPr/>
        </p:nvPicPr>
        <p:blipFill rotWithShape="1">
          <a:blip r:embed="rId2"/>
          <a:srcRect l="37602" t="24753" r="11816" b="19108"/>
          <a:stretch/>
        </p:blipFill>
        <p:spPr>
          <a:xfrm>
            <a:off x="738293" y="984738"/>
            <a:ext cx="7631984" cy="38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07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Emake’s</a:t>
            </a:r>
            <a:r>
              <a:rPr lang="en-US" dirty="0" smtClean="0"/>
              <a:t> Little </a:t>
            </a:r>
            <a:r>
              <a:rPr lang="en-US" dirty="0"/>
              <a:t>B</a:t>
            </a:r>
            <a:r>
              <a:rPr lang="en-US" dirty="0" smtClean="0"/>
              <a:t>rother</a:t>
            </a:r>
            <a:endParaRPr lang="en-US" dirty="0"/>
          </a:p>
        </p:txBody>
      </p:sp>
      <p:pic>
        <p:nvPicPr>
          <p:cNvPr id="4" name="Picture 2" descr="\\bxb-filer06a\users-s\sbower\published\aurora\accel-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650" y="871906"/>
            <a:ext cx="8062784" cy="407017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2827864"/>
            <a:ext cx="1892196" cy="618720"/>
          </a:xfrm>
          <a:solidFill>
            <a:srgbClr val="FF0000"/>
          </a:solidFill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electrify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4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mrsh -&gt; </a:t>
            </a:r>
            <a:r>
              <a:rPr lang="en-US" dirty="0" err="1" smtClean="0"/>
              <a:t>mssh</a:t>
            </a:r>
            <a:r>
              <a:rPr lang="en-US" dirty="0" smtClean="0"/>
              <a:t> -&gt; </a:t>
            </a:r>
            <a:r>
              <a:rPr lang="en-US" dirty="0" err="1" smtClean="0"/>
              <a:t>mdo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–c8 big* --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big* |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xargs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–n1 –P8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5175" y="1585433"/>
            <a:ext cx="1175845" cy="31904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mdo</a:t>
            </a:r>
            <a:endParaRPr lang="en-US" sz="1050" dirty="0" smtClean="0"/>
          </a:p>
        </p:txBody>
      </p:sp>
      <p:sp>
        <p:nvSpPr>
          <p:cNvPr id="5" name="Oval 4"/>
          <p:cNvSpPr/>
          <p:nvPr/>
        </p:nvSpPr>
        <p:spPr>
          <a:xfrm>
            <a:off x="4809392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70484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136365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204922" y="2680459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8561508" y="2680460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891461" y="2680460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flipH="1">
            <a:off x="5298987" y="1904473"/>
            <a:ext cx="1804111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 flipH="1">
            <a:off x="6460079" y="1904473"/>
            <a:ext cx="643019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>
            <a:off x="7103098" y="1904473"/>
            <a:ext cx="522862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03098" y="1904472"/>
            <a:ext cx="1469402" cy="6128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3384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--electrify-remote=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 “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–c32 big* --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Electrify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3686191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05294" y="2495955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 flipV="1">
            <a:off x="4218120" y="1884239"/>
            <a:ext cx="3023882" cy="95305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18" idx="1"/>
          </p:cNvCxnSpPr>
          <p:nvPr/>
        </p:nvCxnSpPr>
        <p:spPr>
          <a:xfrm flipV="1">
            <a:off x="4218120" y="2461999"/>
            <a:ext cx="3023882" cy="3752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3"/>
            <a:endCxn id="6" idx="1"/>
          </p:cNvCxnSpPr>
          <p:nvPr/>
        </p:nvCxnSpPr>
        <p:spPr>
          <a:xfrm>
            <a:off x="1698195" y="2822546"/>
            <a:ext cx="1307099" cy="1474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cxnSp>
        <p:nvCxnSpPr>
          <p:cNvPr id="10" name="Straight Arrow Connector 9"/>
          <p:cNvCxnSpPr>
            <a:stCxn id="6" idx="3"/>
            <a:endCxn id="28" idx="1"/>
          </p:cNvCxnSpPr>
          <p:nvPr/>
        </p:nvCxnSpPr>
        <p:spPr>
          <a:xfrm>
            <a:off x="4218120" y="2837292"/>
            <a:ext cx="3023882" cy="9789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30" idx="1"/>
          </p:cNvCxnSpPr>
          <p:nvPr/>
        </p:nvCxnSpPr>
        <p:spPr>
          <a:xfrm>
            <a:off x="4218120" y="2837292"/>
            <a:ext cx="3023882" cy="15567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emake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-electrify=none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 “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–c32 big* --          		     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electrify_proxy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Electrify_proxy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012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with </a:t>
            </a:r>
            <a:r>
              <a:rPr lang="en-US" dirty="0" err="1" smtClean="0"/>
              <a:t>electrify_proxy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51744" y="2474954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31" idx="1"/>
          </p:cNvCxnSpPr>
          <p:nvPr/>
        </p:nvCxnSpPr>
        <p:spPr>
          <a:xfrm flipV="1">
            <a:off x="3564570" y="1937534"/>
            <a:ext cx="1171553" cy="8787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32" idx="1"/>
          </p:cNvCxnSpPr>
          <p:nvPr/>
        </p:nvCxnSpPr>
        <p:spPr>
          <a:xfrm flipV="1">
            <a:off x="3564570" y="2733626"/>
            <a:ext cx="1171553" cy="826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3"/>
            <a:endCxn id="6" idx="1"/>
          </p:cNvCxnSpPr>
          <p:nvPr/>
        </p:nvCxnSpPr>
        <p:spPr>
          <a:xfrm flipV="1">
            <a:off x="1698195" y="2816291"/>
            <a:ext cx="653549" cy="6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6" idx="3"/>
            <a:endCxn id="33" idx="1"/>
          </p:cNvCxnSpPr>
          <p:nvPr/>
        </p:nvCxnSpPr>
        <p:spPr>
          <a:xfrm>
            <a:off x="3564570" y="2816291"/>
            <a:ext cx="1171553" cy="76685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34" idx="1"/>
          </p:cNvCxnSpPr>
          <p:nvPr/>
        </p:nvCxnSpPr>
        <p:spPr>
          <a:xfrm>
            <a:off x="3564570" y="2816291"/>
            <a:ext cx="1171553" cy="15777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36123" y="1594704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4736123" y="239079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4736123" y="3240320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4736123" y="405118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39" name="Straight Arrow Connector 38"/>
          <p:cNvCxnSpPr>
            <a:stCxn id="31" idx="3"/>
            <a:endCxn id="7" idx="1"/>
          </p:cNvCxnSpPr>
          <p:nvPr/>
        </p:nvCxnSpPr>
        <p:spPr>
          <a:xfrm flipV="1">
            <a:off x="6592567" y="1884239"/>
            <a:ext cx="649435" cy="532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3"/>
            <a:endCxn id="13" idx="1"/>
          </p:cNvCxnSpPr>
          <p:nvPr/>
        </p:nvCxnSpPr>
        <p:spPr>
          <a:xfrm flipV="1">
            <a:off x="6592567" y="2461999"/>
            <a:ext cx="649435" cy="2716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3"/>
            <a:endCxn id="17" idx="1"/>
          </p:cNvCxnSpPr>
          <p:nvPr/>
        </p:nvCxnSpPr>
        <p:spPr>
          <a:xfrm>
            <a:off x="6592567" y="4394016"/>
            <a:ext cx="64943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3"/>
            <a:endCxn id="15" idx="1"/>
          </p:cNvCxnSpPr>
          <p:nvPr/>
        </p:nvCxnSpPr>
        <p:spPr>
          <a:xfrm>
            <a:off x="6592567" y="3583150"/>
            <a:ext cx="649435" cy="2331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really looks (DANGER!)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91781" y="2961963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20" idx="1"/>
          </p:cNvCxnSpPr>
          <p:nvPr/>
        </p:nvCxnSpPr>
        <p:spPr>
          <a:xfrm>
            <a:off x="2304607" y="3303300"/>
            <a:ext cx="1290364" cy="14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6" idx="0"/>
          </p:cNvCxnSpPr>
          <p:nvPr/>
        </p:nvCxnSpPr>
        <p:spPr>
          <a:xfrm>
            <a:off x="1698194" y="2199369"/>
            <a:ext cx="0" cy="7625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0546" y="1513709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594971" y="2961963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12" idx="3"/>
            <a:endCxn id="7" idx="1"/>
          </p:cNvCxnSpPr>
          <p:nvPr/>
        </p:nvCxnSpPr>
        <p:spPr>
          <a:xfrm>
            <a:off x="2375841" y="1856539"/>
            <a:ext cx="4866161" cy="27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375841" y="2199369"/>
            <a:ext cx="1219130" cy="7625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68435" y="3328649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07200" y="2271961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63633" y="1833432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Firmware analysis</a:t>
            </a:r>
          </a:p>
          <a:p>
            <a:r>
              <a:rPr lang="en-US" dirty="0" smtClean="0"/>
              <a:t>200 checks</a:t>
            </a:r>
          </a:p>
          <a:p>
            <a:r>
              <a:rPr lang="en-US" dirty="0" smtClean="0"/>
              <a:t>Parallel but local, 2+ hours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cluster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51744" y="2474954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20" idx="1"/>
          </p:cNvCxnSpPr>
          <p:nvPr/>
        </p:nvCxnSpPr>
        <p:spPr>
          <a:xfrm flipV="1">
            <a:off x="3564570" y="1937534"/>
            <a:ext cx="1171553" cy="8787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21" idx="1"/>
          </p:cNvCxnSpPr>
          <p:nvPr/>
        </p:nvCxnSpPr>
        <p:spPr>
          <a:xfrm flipV="1">
            <a:off x="3564570" y="2733626"/>
            <a:ext cx="1171553" cy="826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3"/>
            <a:endCxn id="6" idx="1"/>
          </p:cNvCxnSpPr>
          <p:nvPr/>
        </p:nvCxnSpPr>
        <p:spPr>
          <a:xfrm flipV="1">
            <a:off x="1698195" y="2816291"/>
            <a:ext cx="653549" cy="6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6" idx="3"/>
            <a:endCxn id="22" idx="1"/>
          </p:cNvCxnSpPr>
          <p:nvPr/>
        </p:nvCxnSpPr>
        <p:spPr>
          <a:xfrm>
            <a:off x="3564570" y="2816291"/>
            <a:ext cx="1171553" cy="76685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23" idx="1"/>
          </p:cNvCxnSpPr>
          <p:nvPr/>
        </p:nvCxnSpPr>
        <p:spPr>
          <a:xfrm>
            <a:off x="3564570" y="2816291"/>
            <a:ext cx="1171553" cy="15777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36123" y="1594704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4736123" y="239079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4736123" y="3240320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4736123" y="405118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6592567" y="1884239"/>
            <a:ext cx="649435" cy="532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3"/>
            <a:endCxn id="13" idx="1"/>
          </p:cNvCxnSpPr>
          <p:nvPr/>
        </p:nvCxnSpPr>
        <p:spPr>
          <a:xfrm flipV="1">
            <a:off x="6592567" y="2461999"/>
            <a:ext cx="649435" cy="2716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7" idx="1"/>
          </p:cNvCxnSpPr>
          <p:nvPr/>
        </p:nvCxnSpPr>
        <p:spPr>
          <a:xfrm>
            <a:off x="6592567" y="4394016"/>
            <a:ext cx="64943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15" idx="1"/>
          </p:cNvCxnSpPr>
          <p:nvPr/>
        </p:nvCxnSpPr>
        <p:spPr>
          <a:xfrm>
            <a:off x="6592567" y="3583150"/>
            <a:ext cx="649435" cy="2331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978162"/>
          </a:xfrm>
        </p:spPr>
        <p:txBody>
          <a:bodyPr/>
          <a:lstStyle/>
          <a:p>
            <a:r>
              <a:rPr lang="en-US" dirty="0" smtClean="0"/>
              <a:t>Five of them!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Big Environment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027900"/>
            <a:ext cx="1828800" cy="1871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54" y="2027900"/>
            <a:ext cx="1828800" cy="1871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7" y="2027900"/>
            <a:ext cx="1828800" cy="1871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3075215"/>
            <a:ext cx="1828800" cy="1871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5" y="3075215"/>
            <a:ext cx="1828800" cy="1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924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bower\AppData\Local\Microsoft\Windows\Temporary Internet Files\Content.IE5\QPQ93XDN\applaus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76" y="796705"/>
            <a:ext cx="3856044" cy="40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2+ hours -&gt; 20 minutes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500 checks</a:t>
            </a:r>
          </a:p>
          <a:p>
            <a:r>
              <a:rPr lang="en-US" dirty="0" smtClean="0"/>
              <a:t>Adjustable parallelism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pic>
        <p:nvPicPr>
          <p:cNvPr id="2050" name="Picture 2" descr="C:\Users\sbower\AppData\Local\Microsoft\Windows\Temporary Internet Files\Content.IE5\L66CQWQL\think_smiley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1073150"/>
            <a:ext cx="14573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ASIC simulation</a:t>
            </a:r>
          </a:p>
          <a:p>
            <a:r>
              <a:rPr lang="en-US" dirty="0" smtClean="0"/>
              <a:t>UK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Case 2</a:t>
            </a:r>
            <a:endParaRPr lang="en-US" dirty="0"/>
          </a:p>
        </p:txBody>
      </p:sp>
      <p:pic>
        <p:nvPicPr>
          <p:cNvPr id="3074" name="Picture 2" descr="C:\Users\sbower\AppData\Local\Microsoft\Windows\Temporary Internet Files\Content.IE5\L66CQWQL\processor-298666_64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20" y="1347788"/>
            <a:ext cx="4299196" cy="28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675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new infrastructure required</a:t>
            </a:r>
          </a:p>
          <a:p>
            <a:r>
              <a:rPr lang="en-US" sz="13800" dirty="0" smtClean="0"/>
              <a:t>	</a:t>
            </a:r>
            <a:r>
              <a:rPr lang="en-US" sz="13800" dirty="0" smtClean="0">
                <a:solidFill>
                  <a:schemeClr val="accent4"/>
                </a:solidFill>
              </a:rPr>
              <a:t>$$$$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82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4036263" cy="3168210"/>
          </a:xfrm>
        </p:spPr>
        <p:txBody>
          <a:bodyPr/>
          <a:lstStyle/>
          <a:p>
            <a:r>
              <a:rPr lang="en-US" dirty="0" smtClean="0"/>
              <a:t>IOS-XR</a:t>
            </a:r>
          </a:p>
          <a:p>
            <a:r>
              <a:rPr lang="en-US" dirty="0" smtClean="0"/>
              <a:t>“Jam” build 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</a:t>
            </a:r>
            <a:r>
              <a:rPr lang="en-US" dirty="0"/>
              <a:t>C</a:t>
            </a:r>
            <a:r>
              <a:rPr lang="en-US" dirty="0" smtClean="0"/>
              <a:t>ase </a:t>
            </a:r>
            <a:r>
              <a:rPr lang="en-US" dirty="0"/>
              <a:t>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59" y="935875"/>
            <a:ext cx="2775196" cy="35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ejam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electrify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jam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ejam_proxy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electrify_proxy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 and electrify components</a:t>
            </a:r>
            <a:endParaRPr lang="en-US" dirty="0"/>
          </a:p>
        </p:txBody>
      </p:sp>
      <p:pic>
        <p:nvPicPr>
          <p:cNvPr id="4098" name="Picture 2" descr="C:\Users\sbower\AppData\Local\Microsoft\Windows\Temporary Internet Files\Content.IE5\QPQ93XDN\Hot_Weather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4" y="1752600"/>
            <a:ext cx="2676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/>
          <p:cNvSpPr/>
          <p:nvPr/>
        </p:nvSpPr>
        <p:spPr>
          <a:xfrm>
            <a:off x="123092" y="979452"/>
            <a:ext cx="6609071" cy="3686191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9" name="Rounded Rectangle 68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ejam</a:t>
            </a:r>
            <a:r>
              <a:rPr lang="en-US" dirty="0" smtClean="0"/>
              <a:t> 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6402" y="2495955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smtClean="0"/>
              <a:t>jam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cxnSp>
        <p:nvCxnSpPr>
          <p:cNvPr id="19" name="Straight Arrow Connector 18"/>
          <p:cNvCxnSpPr>
            <a:stCxn id="4" idx="3"/>
            <a:endCxn id="28" idx="1"/>
          </p:cNvCxnSpPr>
          <p:nvPr/>
        </p:nvCxnSpPr>
        <p:spPr>
          <a:xfrm flipV="1">
            <a:off x="3409228" y="1833908"/>
            <a:ext cx="712976" cy="100338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8" idx="1"/>
          </p:cNvCxnSpPr>
          <p:nvPr/>
        </p:nvCxnSpPr>
        <p:spPr>
          <a:xfrm flipV="1">
            <a:off x="3409228" y="2629961"/>
            <a:ext cx="712976" cy="2073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82" idx="1"/>
          </p:cNvCxnSpPr>
          <p:nvPr/>
        </p:nvCxnSpPr>
        <p:spPr>
          <a:xfrm>
            <a:off x="3409228" y="2837292"/>
            <a:ext cx="712976" cy="5192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9700" y="2555224"/>
            <a:ext cx="667114" cy="5641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ejam</a:t>
            </a:r>
            <a:endParaRPr lang="en-US" dirty="0" smtClean="0"/>
          </a:p>
        </p:txBody>
      </p:sp>
      <p:cxnSp>
        <p:nvCxnSpPr>
          <p:cNvPr id="27" name="Straight Arrow Connector 26"/>
          <p:cNvCxnSpPr>
            <a:stCxn id="80" idx="3"/>
            <a:endCxn id="4" idx="1"/>
          </p:cNvCxnSpPr>
          <p:nvPr/>
        </p:nvCxnSpPr>
        <p:spPr>
          <a:xfrm>
            <a:off x="1742156" y="2837291"/>
            <a:ext cx="454246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122204" y="1541779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cxnSp>
        <p:nvCxnSpPr>
          <p:cNvPr id="57" name="Straight Arrow Connector 56"/>
          <p:cNvCxnSpPr>
            <a:stCxn id="118" idx="3"/>
            <a:endCxn id="8" idx="1"/>
          </p:cNvCxnSpPr>
          <p:nvPr/>
        </p:nvCxnSpPr>
        <p:spPr>
          <a:xfrm>
            <a:off x="6532178" y="1857175"/>
            <a:ext cx="709824" cy="27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96813" y="2555224"/>
            <a:ext cx="845343" cy="56413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electrify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04690" y="1541780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73" name="Rectangle 7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122204" y="2337832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cxnSp>
        <p:nvCxnSpPr>
          <p:cNvPr id="79" name="Straight Arrow Connector 78"/>
          <p:cNvCxnSpPr>
            <a:stCxn id="81" idx="3"/>
            <a:endCxn id="73" idx="1"/>
          </p:cNvCxnSpPr>
          <p:nvPr/>
        </p:nvCxnSpPr>
        <p:spPr>
          <a:xfrm flipV="1">
            <a:off x="6532178" y="2461999"/>
            <a:ext cx="709824" cy="1912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504690" y="2337833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82" name="Rectangle 81"/>
          <p:cNvSpPr/>
          <p:nvPr/>
        </p:nvSpPr>
        <p:spPr>
          <a:xfrm>
            <a:off x="4122204" y="3064437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sp>
        <p:nvSpPr>
          <p:cNvPr id="84" name="Rectangle 83"/>
          <p:cNvSpPr/>
          <p:nvPr/>
        </p:nvSpPr>
        <p:spPr>
          <a:xfrm>
            <a:off x="5504690" y="3064438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85" name="Rectangle 84"/>
          <p:cNvSpPr/>
          <p:nvPr/>
        </p:nvSpPr>
        <p:spPr>
          <a:xfrm>
            <a:off x="4109008" y="3845953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sp>
        <p:nvSpPr>
          <p:cNvPr id="87" name="Rectangle 86"/>
          <p:cNvSpPr/>
          <p:nvPr/>
        </p:nvSpPr>
        <p:spPr>
          <a:xfrm>
            <a:off x="5491494" y="3845954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cxnSp>
        <p:nvCxnSpPr>
          <p:cNvPr id="91" name="Straight Arrow Connector 90"/>
          <p:cNvCxnSpPr>
            <a:stCxn id="4" idx="3"/>
            <a:endCxn id="85" idx="1"/>
          </p:cNvCxnSpPr>
          <p:nvPr/>
        </p:nvCxnSpPr>
        <p:spPr>
          <a:xfrm>
            <a:off x="3409228" y="2837292"/>
            <a:ext cx="699780" cy="13007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99" name="Rectangle 98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cxnSp>
        <p:nvCxnSpPr>
          <p:cNvPr id="83" name="Straight Arrow Connector 82"/>
          <p:cNvCxnSpPr>
            <a:stCxn id="84" idx="3"/>
            <a:endCxn id="99" idx="1"/>
          </p:cNvCxnSpPr>
          <p:nvPr/>
        </p:nvCxnSpPr>
        <p:spPr>
          <a:xfrm>
            <a:off x="6532178" y="3379833"/>
            <a:ext cx="709824" cy="4364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7" idx="3"/>
            <a:endCxn id="101" idx="1"/>
          </p:cNvCxnSpPr>
          <p:nvPr/>
        </p:nvCxnSpPr>
        <p:spPr>
          <a:xfrm>
            <a:off x="6518982" y="4161349"/>
            <a:ext cx="723020" cy="23266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9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50-60% time savings</a:t>
            </a:r>
          </a:p>
          <a:p>
            <a:endParaRPr lang="en-US" dirty="0"/>
          </a:p>
          <a:p>
            <a:r>
              <a:rPr lang="en-US" dirty="0" smtClean="0"/>
              <a:t>2 - 2.5x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Results…</a:t>
            </a:r>
            <a:endParaRPr lang="en-US" dirty="0"/>
          </a:p>
        </p:txBody>
      </p:sp>
      <p:pic>
        <p:nvPicPr>
          <p:cNvPr id="5123" name="Picture 3" descr="C:\Users\sbower\AppData\Local\Microsoft\Windows\Temporary Internet Files\Content.IE5\QPQ93XDN\2011311114539_msn-emoticon-applause-004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41" y="1891812"/>
            <a:ext cx="2220790" cy="222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Faster Builds and Tests with Electric Accelerator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chemeClr val="accent3">
                    <a:lumMod val="75000"/>
                  </a:schemeClr>
                </a:solidFill>
              </a:rPr>
              <a:t>Eliminate the Wait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Steve Bower, IT Solutions Architect, Cisco Systems</a:t>
            </a:r>
            <a:endParaRPr lang="en-US" dirty="0">
              <a:latin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hlinkClick r:id="rId2"/>
              </a:rPr>
              <a:t>sbower@cisco.com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October 20, 2015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00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Touch each one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(remember rlogin?)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Administration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28" y="35379"/>
            <a:ext cx="36390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75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1357"/>
            <a:ext cx="8345488" cy="809486"/>
          </a:xfrm>
        </p:spPr>
        <p:txBody>
          <a:bodyPr/>
          <a:lstStyle/>
          <a:p>
            <a:r>
              <a:rPr lang="en-US" dirty="0" smtClean="0"/>
              <a:t>Let’s use </a:t>
            </a:r>
            <a:r>
              <a:rPr lang="en-US" dirty="0" err="1" smtClean="0"/>
              <a:t>rsh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Automating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766" y="2157274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#!/bin/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HOSTS=“vax1 vax2 vax3 vax5”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h in $HOSTS ; do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echo Running on $h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$h “$@”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VAXstations</a:t>
            </a:r>
            <a:r>
              <a:rPr lang="en-US" dirty="0" smtClean="0"/>
              <a:t>™…</a:t>
            </a:r>
          </a:p>
          <a:p>
            <a:endParaRPr lang="en-US" dirty="0"/>
          </a:p>
          <a:p>
            <a:r>
              <a:rPr lang="en-US" dirty="0" err="1" smtClean="0"/>
              <a:t>DECstations</a:t>
            </a:r>
            <a:r>
              <a:rPr lang="en-US" dirty="0" smtClean="0"/>
              <a:t>™…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what?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30" y="592283"/>
            <a:ext cx="1828800" cy="151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53" y="2483542"/>
            <a:ext cx="1828800" cy="15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773975"/>
          </a:xfrm>
        </p:spPr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mrsh</a:t>
            </a:r>
            <a:r>
              <a:rPr lang="en-US" dirty="0" smtClean="0"/>
              <a:t> – “Multiple” </a:t>
            </a:r>
            <a:r>
              <a:rPr lang="en-US" dirty="0" err="1" smtClean="0"/>
              <a:t>rsh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5759" y="2121763"/>
            <a:ext cx="2095130" cy="754602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mrsh</a:t>
            </a:r>
            <a:endParaRPr lang="en-US" dirty="0" smtClean="0"/>
          </a:p>
        </p:txBody>
      </p:sp>
      <p:sp>
        <p:nvSpPr>
          <p:cNvPr id="6" name="Oval 5"/>
          <p:cNvSpPr/>
          <p:nvPr/>
        </p:nvSpPr>
        <p:spPr>
          <a:xfrm>
            <a:off x="186431" y="3666476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host1 command</a:t>
            </a:r>
          </a:p>
        </p:txBody>
      </p:sp>
      <p:sp>
        <p:nvSpPr>
          <p:cNvPr id="7" name="Oval 6"/>
          <p:cNvSpPr/>
          <p:nvPr/>
        </p:nvSpPr>
        <p:spPr>
          <a:xfrm>
            <a:off x="2318551" y="3666476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host2 command</a:t>
            </a:r>
          </a:p>
        </p:txBody>
      </p:sp>
      <p:sp>
        <p:nvSpPr>
          <p:cNvPr id="8" name="Oval 7"/>
          <p:cNvSpPr/>
          <p:nvPr/>
        </p:nvSpPr>
        <p:spPr>
          <a:xfrm>
            <a:off x="4461029" y="3666475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host3 command</a:t>
            </a:r>
          </a:p>
        </p:txBody>
      </p:sp>
      <p:sp>
        <p:nvSpPr>
          <p:cNvPr id="10" name="Oval 9"/>
          <p:cNvSpPr/>
          <p:nvPr/>
        </p:nvSpPr>
        <p:spPr>
          <a:xfrm>
            <a:off x="6809172" y="4176939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7165758" y="4176940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7495711" y="4176940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 flipH="1">
            <a:off x="1176291" y="2876365"/>
            <a:ext cx="3227033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 flipH="1">
            <a:off x="3308411" y="2876365"/>
            <a:ext cx="1094913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8" idx="0"/>
          </p:cNvCxnSpPr>
          <p:nvPr/>
        </p:nvCxnSpPr>
        <p:spPr>
          <a:xfrm>
            <a:off x="4403324" y="2876365"/>
            <a:ext cx="1047565" cy="7901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</p:cNvCxnSpPr>
          <p:nvPr/>
        </p:nvCxnSpPr>
        <p:spPr>
          <a:xfrm>
            <a:off x="4403324" y="2876365"/>
            <a:ext cx="2762434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rsh vax1,vax2,vax3,vax5 uptime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mrsh ./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hostlist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ERROR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/syslog</a:t>
            </a:r>
          </a:p>
          <a:p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cs typeface="Courier New" panose="02070309020205020404" pitchFamily="49" charset="0"/>
              </a:rPr>
              <a:t>Also: 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mrcp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mrcp ./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hostlist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hosts.equiv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Dozens of systems</a:t>
            </a:r>
          </a:p>
          <a:p>
            <a:endParaRPr lang="en-US" dirty="0"/>
          </a:p>
          <a:p>
            <a:r>
              <a:rPr lang="en-US" dirty="0" smtClean="0"/>
              <a:t>A couple hundred systems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growth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7482254" y="3464169"/>
            <a:ext cx="484632" cy="97840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Up Arrow 6"/>
          <p:cNvSpPr/>
          <p:nvPr/>
        </p:nvSpPr>
        <p:spPr>
          <a:xfrm>
            <a:off x="7281965" y="2209800"/>
            <a:ext cx="848166" cy="978408"/>
          </a:xfrm>
          <a:prstGeom prst="up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7147677" y="858584"/>
            <a:ext cx="1116741" cy="978408"/>
          </a:xfrm>
          <a:prstGeom prst="up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_theme_2014_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blue_theme_2014_16x9</Template>
  <TotalTime>1644</TotalTime>
  <Words>641</Words>
  <Application>Microsoft Macintosh PowerPoint</Application>
  <PresentationFormat>On-screen Show (16:9)</PresentationFormat>
  <Paragraphs>239</Paragraphs>
  <Slides>39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blue_theme_2014_16x9</vt:lpstr>
      <vt:lpstr>Eliminate the Wait</vt:lpstr>
      <vt:lpstr>Do You Remember…</vt:lpstr>
      <vt:lpstr>A Big Environment</vt:lpstr>
      <vt:lpstr>Systems Administration</vt:lpstr>
      <vt:lpstr>Start Automating</vt:lpstr>
      <vt:lpstr>Then what?</vt:lpstr>
      <vt:lpstr>Parallelize!</vt:lpstr>
      <vt:lpstr>For example…</vt:lpstr>
      <vt:lpstr>More growth</vt:lpstr>
      <vt:lpstr>PowerPoint Presentation</vt:lpstr>
      <vt:lpstr>Welcome to Cisco</vt:lpstr>
      <vt:lpstr>Re-implement</vt:lpstr>
      <vt:lpstr>More Growth…</vt:lpstr>
      <vt:lpstr>Linux Development Service</vt:lpstr>
      <vt:lpstr>Moving to Virtual Machines</vt:lpstr>
      <vt:lpstr>Aurora Features</vt:lpstr>
      <vt:lpstr>Aurora Service Architecture</vt:lpstr>
      <vt:lpstr>Aurora Benefits</vt:lpstr>
      <vt:lpstr>VM Performance</vt:lpstr>
      <vt:lpstr>Emake build times</vt:lpstr>
      <vt:lpstr>Emake’s Little Brother</vt:lpstr>
      <vt:lpstr>Use case</vt:lpstr>
      <vt:lpstr>Adding Electrify</vt:lpstr>
      <vt:lpstr>How it looks…</vt:lpstr>
      <vt:lpstr>Adding Electrify_proxy</vt:lpstr>
      <vt:lpstr>How it looks with electrify_proxy</vt:lpstr>
      <vt:lpstr>How it really looks (DANGER!)</vt:lpstr>
      <vt:lpstr>Real-world Case 1</vt:lpstr>
      <vt:lpstr>Use the cluster</vt:lpstr>
      <vt:lpstr>Results</vt:lpstr>
      <vt:lpstr>Future directions</vt:lpstr>
      <vt:lpstr>Real-world Case 2</vt:lpstr>
      <vt:lpstr>Results…</vt:lpstr>
      <vt:lpstr>Real-world Case 3</vt:lpstr>
      <vt:lpstr>Jam and electrify components</vt:lpstr>
      <vt:lpstr>ejam diagram</vt:lpstr>
      <vt:lpstr>Results…</vt:lpstr>
      <vt:lpstr>Eliminate the Wait</vt:lpstr>
      <vt:lpstr>PowerPoint Presentation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latest and greatest</dc:title>
  <dc:creator>Steve Bower</dc:creator>
  <cp:lastModifiedBy>Sam Fell</cp:lastModifiedBy>
  <cp:revision>43</cp:revision>
  <dcterms:created xsi:type="dcterms:W3CDTF">2015-10-15T18:08:33Z</dcterms:created>
  <dcterms:modified xsi:type="dcterms:W3CDTF">2015-10-17T00:13:35Z</dcterms:modified>
</cp:coreProperties>
</file>